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6" r:id="rId10"/>
    <p:sldId id="263" r:id="rId11"/>
    <p:sldId id="264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9A7550-96D5-4EB6-9D24-60CFA41175E7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ADA1F3-A874-4615-BE80-4870A2479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031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DA1F3-A874-4615-BE80-4870A247958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576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5202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Анализ деятельности</a:t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МБУ ДО «Детский оздоровительно-образовательный центр Сабинского муниципального района Республики Татарстан»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62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746424"/>
              </p:ext>
            </p:extLst>
          </p:nvPr>
        </p:nvGraphicFramePr>
        <p:xfrm>
          <a:off x="683568" y="1233429"/>
          <a:ext cx="7848872" cy="48089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64696"/>
                <a:gridCol w="1584176"/>
              </a:tblGrid>
              <a:tr h="212814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2019-2020 учебный год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26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 проведения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</a:tr>
              <a:tr h="2349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Осенний кросс учащихся образовательных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учреждений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</a:tr>
              <a:tr h="3603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Лично-командный турнир «Сильнейших» по шахматам, посвященный к празднику «День народного единства»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</a:tr>
              <a:tr h="54048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Чемпионат Школьной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баскетбольно</a:t>
                      </a: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лиги «КЭС-БАСКЕТ» среди команд общеобразовательных организаций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</a:tr>
              <a:tr h="3603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Соревнование «Шахматы» среди детей-инвалидов, посвященных Декаде инвалидов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декабрь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</a:tr>
              <a:tr h="3603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Соревнования по шашкам среди учащихся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декабрь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</a:tr>
              <a:tr h="3603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Районное соревнование Зимнего Фестиваля «ГТО всей семьей»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</a:tr>
              <a:tr h="3603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Районное соревнование по мини-футболу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декабрь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</a:tr>
              <a:tr h="4244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Турнир «Школьная волейбольная лига» среди учащихся общеобразовательных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</a:tr>
              <a:tr h="10466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Районное соревнование по лыжным гонкам среди учащихся </a:t>
                      </a:r>
                    </a:p>
                  </a:txBody>
                  <a:tcPr marL="39955" marR="399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955" marR="3995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6915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455332"/>
              </p:ext>
            </p:extLst>
          </p:nvPr>
        </p:nvGraphicFramePr>
        <p:xfrm>
          <a:off x="395536" y="1052733"/>
          <a:ext cx="8352928" cy="49873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52728"/>
                <a:gridCol w="1800200"/>
              </a:tblGrid>
              <a:tr h="21176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2020-2021 учебный год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8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мероприятий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 проведения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</a:tr>
              <a:tr h="442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Осенний кросс учащихся образовательных учреждений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</a:tr>
              <a:tr h="442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Соревнование «Шахматы» среди детей-инвалидов, посвященных Декаде инвалидов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</a:tr>
              <a:tr h="232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Соревнование по баскетболу среди девочек 2006г.р. и моложе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</a:tr>
              <a:tr h="442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этап Чемпионата Школьной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баскетбольно</a:t>
                      </a: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лиги «КЭС-БАСКЕТ» среди команд общеобразовательных организаций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</a:tr>
              <a:tr h="2117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оревновани</a:t>
                      </a: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 по мини-футболу среди команд юношей 6-8 классов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декабрь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</a:tr>
              <a:tr h="256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Фестиваль ВФСК «ГТО» среди всех категорий населения – «ГТО –всей семьей»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</a:tr>
              <a:tr h="442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Соревнование по баскетболу 3*3 в рамках Всероссийских спортивных игр школьных спортивных клубов, посвященных Году родных языков и народного единства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</a:tr>
              <a:tr h="442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Соревнование по бадминтону в рамках Всероссийских спортивных игр школьных спортивных клубов, посвященных Году родных языков и народного единства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</a:tr>
              <a:tr h="442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Конкурсная программа муниципального этапа Всероссийских спортивных игр школьных спортивных клубов, посвященный Году родных языков и народного единства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</a:tr>
              <a:tr h="256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Соревнование по лыжным гонка среди учащихся общеобразовательных школ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</a:tr>
              <a:tr h="256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этап турнира республиканского проекта «Школьная волейбольная лига»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</a:tr>
              <a:tr h="256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Первенство района по флорболу среди учащихся общеобразовательных школ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</a:tr>
              <a:tr h="4058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Первенство по волейболу среди работников образования в память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Гараева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И.Г.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1117" marR="3111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2280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1628800"/>
            <a:ext cx="8229600" cy="345638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Спасибо</a:t>
            </a:r>
            <a:b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 за внимание!</a:t>
            </a: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048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136815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Дополнительные общеразвивающие программы, реализующиеся в МБУ ДО «Детский оздоровительно-образовательный центр»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977864"/>
              </p:ext>
            </p:extLst>
          </p:nvPr>
        </p:nvGraphicFramePr>
        <p:xfrm>
          <a:off x="827584" y="2420888"/>
          <a:ext cx="7408862" cy="31059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1236"/>
                <a:gridCol w="1660210"/>
                <a:gridCol w="821236"/>
                <a:gridCol w="821236"/>
                <a:gridCol w="821236"/>
                <a:gridCol w="821236"/>
                <a:gridCol w="821236"/>
                <a:gridCol w="821236"/>
              </a:tblGrid>
              <a:tr h="19411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Направленности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2018-2019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2019-2020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2020-2021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82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Количество групп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Количество обучающихся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Количество групп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Количество обучающихся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Количество групп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Количество обучающихся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</a:tr>
              <a:tr h="1941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Национальная борьба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</a:tr>
              <a:tr h="1941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Баскетбол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12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180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135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</a:tr>
              <a:tr h="1941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Волейбол 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165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210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14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210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</a:tr>
              <a:tr h="1941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Флорбол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</a:tr>
              <a:tr h="1941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Лыжные гонки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</a:tr>
              <a:tr h="1941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Мини-футбол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120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135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</a:tr>
              <a:tr h="1941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Настольный теннис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</a:tr>
              <a:tr h="1941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Хоккей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</a:tr>
              <a:tr h="1941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Шахматы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</a:tr>
              <a:tr h="1941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Тэг-регби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</a:tr>
              <a:tr h="1941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Гольф 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</a:tr>
              <a:tr h="1941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12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Стрельба из лука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</a:tr>
              <a:tr h="19411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13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Веселая гимнастика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-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15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1777" marR="5177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117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Методы, применяемые в дополнительных общеобразовательных программах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720840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общепедагогический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дидактический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спортивный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словесный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наглядный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практический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игровой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продуктивный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репродуктивный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частично-поисковый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творческий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метод проблемного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1257405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Работа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педагогическими кадрами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284807"/>
              </p:ext>
            </p:extLst>
          </p:nvPr>
        </p:nvGraphicFramePr>
        <p:xfrm>
          <a:off x="871539" y="1844825"/>
          <a:ext cx="7408859" cy="37444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9032"/>
                <a:gridCol w="674043"/>
                <a:gridCol w="674043"/>
                <a:gridCol w="673611"/>
                <a:gridCol w="673611"/>
                <a:gridCol w="673611"/>
                <a:gridCol w="732374"/>
                <a:gridCol w="796322"/>
                <a:gridCol w="796322"/>
                <a:gridCol w="795890"/>
              </a:tblGrid>
              <a:tr h="41861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Наименование ОО (краткое наименование по уставу)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Учебный год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Общее количество педагогических работников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Сведения об аттестации педагогических работников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Количество педагогических работников проходящих повышение квалификации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Количество педагогических работников организации участвующих в конкурсах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Количество педагогических работников организации участвующих в конференциях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/>
                </a:tc>
              </a:tr>
              <a:tr h="13976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Имеют 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первую квалификационную работу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Имеют 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высшую квалификационную работу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Аттестованы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 на соответствие занимаемой должности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Количество неаттестованных педагогов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8614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МБУ ДО «Детский оздоровительно-образовательный центр Сабинского муниципального района РТ»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2018-2019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28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18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8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</a:tr>
              <a:tr h="4886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2019-2020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47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28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23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8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</a:tr>
              <a:tr h="9508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2020-2021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44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23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9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25</a:t>
                      </a:r>
                      <a:endParaRPr lang="ru-RU" sz="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7</a:t>
                      </a:r>
                      <a:endParaRPr lang="ru-RU" sz="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9947" marR="49947" marT="0" marB="0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71538" y="30591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879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29614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Работа с родителями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787253"/>
              </p:ext>
            </p:extLst>
          </p:nvPr>
        </p:nvGraphicFramePr>
        <p:xfrm>
          <a:off x="1403648" y="1484784"/>
          <a:ext cx="6264696" cy="49402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2333"/>
                <a:gridCol w="1702363"/>
              </a:tblGrid>
              <a:tr h="11061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2020-2021 учебный год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17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Название </a:t>
                      </a:r>
                      <a:r>
                        <a:rPr lang="ru-RU" sz="1200" dirty="0" smtClean="0">
                          <a:effectLst/>
                        </a:rPr>
                        <a:t>мероприятия</a:t>
                      </a:r>
                      <a:endParaRPr lang="ru-RU" sz="1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</a:rPr>
                        <a:t>Время проведения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52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День открытых дверей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август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636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Родительское собрание на </a:t>
                      </a:r>
                      <a:r>
                        <a:rPr lang="ru-RU" sz="1300" dirty="0">
                          <a:effectLst/>
                        </a:rPr>
                        <a:t>тему </a:t>
                      </a:r>
                      <a:r>
                        <a:rPr lang="ru-RU" sz="1200" dirty="0">
                          <a:effectLst/>
                        </a:rPr>
                        <a:t>"Распорядок дня и двигательный режим ребенка"</a:t>
                      </a:r>
                      <a:r>
                        <a:rPr lang="ru-RU" sz="1300" dirty="0">
                          <a:effectLst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сентябрь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0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Посещение занятий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ноябрь-март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87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Организация и проведение открытых занятий, мастер-классов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 течении года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0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Родительское собрание  «Роль дополнительного образования в воспитании и развитии детей»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декабрь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2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Первенство района по баскетболу среди работников образования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январь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10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Круглый стол с родителями «Здоровье всерьез»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февраль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6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Фестиваль «ГТО всей семьей»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март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2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Первенство района по волейболу среди работников образования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март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005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Родительское собрание на тему «Итоги 2020-21 учебного года»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1530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723018"/>
              </p:ext>
            </p:extLst>
          </p:nvPr>
        </p:nvGraphicFramePr>
        <p:xfrm>
          <a:off x="467544" y="908720"/>
          <a:ext cx="3600400" cy="53343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6264"/>
                <a:gridCol w="1224136"/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</a:rPr>
                        <a:t>2019-2020 учебный год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Название мероприятия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</a:rPr>
                        <a:t>Время проведения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День открытых дверей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август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Родительское собрание на </a:t>
                      </a:r>
                      <a:r>
                        <a:rPr lang="ru-RU" sz="1300">
                          <a:effectLst/>
                        </a:rPr>
                        <a:t>тему </a:t>
                      </a:r>
                      <a:r>
                        <a:rPr lang="ru-RU" sz="1200">
                          <a:effectLst/>
                        </a:rPr>
                        <a:t>"Взаимодействие и взаимопонимание дополнительного образования и семьи"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сентябрь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Зимний Фестиваль «ГТО всей семьей»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октябрь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41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Посещение занятий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ноябрь-март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Мастер класс «От движения – к здоровью»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декабрь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Первенство района по баскетболу среди работников образования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январь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Круглый стол с родителями «Здоровье всерьез»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февраль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Проведение первенства района по волейболу среди работников образования в память Гараева И.Г.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март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6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Родительское собрание на тему «Итоги 2019-20 учебного года»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586593"/>
              </p:ext>
            </p:extLst>
          </p:nvPr>
        </p:nvGraphicFramePr>
        <p:xfrm>
          <a:off x="4860032" y="908720"/>
          <a:ext cx="3988494" cy="52565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5396"/>
                <a:gridCol w="1123098"/>
              </a:tblGrid>
              <a:tr h="7132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Название мероприятия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</a:rPr>
                        <a:t>Время проведения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09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День открытых дверей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август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125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Родительское собрание на </a:t>
                      </a:r>
                      <a:r>
                        <a:rPr lang="ru-RU" sz="1300" dirty="0">
                          <a:effectLst/>
                        </a:rPr>
                        <a:t>тему </a:t>
                      </a:r>
                      <a:r>
                        <a:rPr lang="ru-RU" sz="1200" dirty="0">
                          <a:effectLst/>
                        </a:rPr>
                        <a:t>"Распорядок дня и двигательный режим ребенка"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сентябрь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09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Посещение занятий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ноябрь-март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12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Организация и проведение открытых занятий, мастер-классов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 течении года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918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Баскетбол среди работников образования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январь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87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Круглый стол с родителями «Ребенок учится тому, что видит у себя дома».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февраль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878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Проведение первенства района по волейболу среди работников образования в память </a:t>
                      </a:r>
                      <a:r>
                        <a:rPr lang="ru-RU" sz="1200" dirty="0" err="1">
                          <a:effectLst/>
                        </a:rPr>
                        <a:t>Гараева</a:t>
                      </a:r>
                      <a:r>
                        <a:rPr lang="ru-RU" sz="1200" dirty="0">
                          <a:effectLst/>
                        </a:rPr>
                        <a:t> И.Г.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март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9507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фотки\фотки ГТО всей семьей\6f6dc066-65c8-4ba2-8409-29ba2d7b241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28700"/>
            <a:ext cx="3151152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Admin\Desktop\фотки\фотки ГТО всей семьей\33148be2-53ee-48f1-8a23-63553b6e48bd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9" y="1052736"/>
            <a:ext cx="3096344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dmin\Desktop\фотки\фотки ГТО всей семьей\33148be2-53ee-48f1-8a23-63553b6e48bd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337" y="836712"/>
            <a:ext cx="3096344" cy="1872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Admin\Desktop\фотки\фотки ГТО всей семьей\a8a2a8f9-65c1-48bd-aa0c-b5119872adc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653136"/>
            <a:ext cx="3672408" cy="19442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фотки\фотки ГТО всей семьей\b85a4c95-60c3-4108-9f4c-92bca829fa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44" y="4653136"/>
            <a:ext cx="3583200" cy="19442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C:\Users\ДООЦ\Desktop\ФОТО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176" y="2348880"/>
            <a:ext cx="4032448" cy="2471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9414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72008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Мероприятия с детьми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239137"/>
              </p:ext>
            </p:extLst>
          </p:nvPr>
        </p:nvGraphicFramePr>
        <p:xfrm>
          <a:off x="755576" y="1556792"/>
          <a:ext cx="7992888" cy="46498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86732"/>
                <a:gridCol w="1406156"/>
              </a:tblGrid>
              <a:tr h="19775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2018-2019 учебный год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55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Название мероприятий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 проведения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</a:tr>
              <a:tr h="2192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Осенний 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кросс учащихся образовательных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учреждений</a:t>
                      </a:r>
                    </a:p>
                  </a:txBody>
                  <a:tcPr marL="32002" marR="32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</a:tr>
              <a:tr h="2331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Соревнования по шашкам среди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учащихся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</a:tr>
              <a:tr h="2331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Соревнование по баскетболу среди девочек 2006г.р. и моложе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</a:tr>
              <a:tr h="2331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Соревнования по шахматам среди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учащихся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октябрь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</a:tr>
              <a:tr h="3955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Муниципальный этап Чемпионата Школьной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баскетбольно</a:t>
                      </a:r>
                      <a:r>
                        <a:rPr lang="tt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й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лиги «КЭС-БАСКЕТ» среди команд общеобразовательных организаций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</a:tr>
              <a:tr h="2331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оревновани</a:t>
                      </a: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 по мини-футболу среди команд юношей и девушек 2003-2004 г.р.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декабрь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</a:tr>
              <a:tr h="2291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Соревнование «Веселые старты» среди детей-инвалидов, посвященных Декаде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инвалидов</a:t>
                      </a:r>
                      <a:endParaRPr lang="ru-RU" sz="12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декабрь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</a:tr>
              <a:tr h="197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Зимняя Спартакиада работников образования - 2019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</a:tr>
              <a:tr h="2084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Районное соревнование по лыжным гонкам среди учащихся </a:t>
                      </a:r>
                    </a:p>
                  </a:txBody>
                  <a:tcPr marL="32002" marR="32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</a:tr>
              <a:tr h="2331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Соревнование по волейболу среди учащихся 2004-2005 г.р.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</a:tr>
              <a:tr h="2331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Первенство района по флорболу среди учащихся общеобразовательных школ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</a:tr>
              <a:tr h="2331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Первенство по волейболу среди работников образования в память Гараева И.Г.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</a:tr>
              <a:tr h="2331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Соревнование по хоккею среди учащихся 5-9 класс общеобразовательных школ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</a:tr>
              <a:tr h="2331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Первенство района по волейболу среди среди учащихся общеобразовательных школ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</a:tr>
              <a:tr h="3955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Соревнование по баскетболу среди мальчиков 2006г.р. и </a:t>
                      </a:r>
                      <a:endParaRPr lang="ru-RU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моложе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</a:tr>
              <a:tr h="197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Соревнование по легкой атлетике</a:t>
                      </a:r>
                      <a:endParaRPr lang="ru-RU" sz="12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май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2002" marR="32002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63900" y="23939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8931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18814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132856"/>
            <a:ext cx="4032448" cy="24911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фотки\фотка шахмат\IMG_20210206_1121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2826060" cy="17728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фотки\photo 2018-19\легкая атлетика\WhatsApp Image 2019-05-27 at 08.20.43 (1)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509120"/>
            <a:ext cx="3499867" cy="21296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фотки\photo 2018-19\лыжные гонки\WhatsApp Image 2019-02-16 at 14.08.25 (6)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09557"/>
            <a:ext cx="3744416" cy="22340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фотки\photo 2018-19\баскет\WhatsApp Image 2018-11-17 at 14.42.27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12439"/>
            <a:ext cx="3419872" cy="19204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0090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420</TotalTime>
  <Words>956</Words>
  <Application>Microsoft Office PowerPoint</Application>
  <PresentationFormat>Экран (4:3)</PresentationFormat>
  <Paragraphs>338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Волна</vt:lpstr>
      <vt:lpstr>Анализ деятельности  МБУ ДО «Детский оздоровительно-образовательный центр Сабинского муниципального района Республики Татарстан»</vt:lpstr>
      <vt:lpstr>Дополнительные общеразвивающие программы, реализующиеся в МБУ ДО «Детский оздоровительно-образовательный центр»</vt:lpstr>
      <vt:lpstr>Методы, применяемые в дополнительных общеобразовательных программах</vt:lpstr>
      <vt:lpstr>Работа  с педагогическими кадрами</vt:lpstr>
      <vt:lpstr>Работа с родителями </vt:lpstr>
      <vt:lpstr>Презентация PowerPoint</vt:lpstr>
      <vt:lpstr>Презентация PowerPoint</vt:lpstr>
      <vt:lpstr>Мероприятия с детьми</vt:lpstr>
      <vt:lpstr>Презентация PowerPoint</vt:lpstr>
      <vt:lpstr>Презентация PowerPoint</vt:lpstr>
      <vt:lpstr>Презентация PowerPoint</vt:lpstr>
      <vt:lpstr>Спасибо 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деятельности  МБУ ДО «Детский оздоровительно-образовательный центр Сабинского муниципального района Республики Татарстан»</dc:title>
  <dc:creator>ДООЦ</dc:creator>
  <cp:lastModifiedBy>Admin</cp:lastModifiedBy>
  <cp:revision>17</cp:revision>
  <dcterms:created xsi:type="dcterms:W3CDTF">2021-02-25T06:52:06Z</dcterms:created>
  <dcterms:modified xsi:type="dcterms:W3CDTF">2021-02-26T14:32:56Z</dcterms:modified>
</cp:coreProperties>
</file>